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401" r:id="rId3"/>
    <p:sldId id="402" r:id="rId4"/>
    <p:sldId id="404" r:id="rId5"/>
    <p:sldId id="398" r:id="rId6"/>
    <p:sldId id="399" r:id="rId7"/>
    <p:sldId id="400" r:id="rId8"/>
    <p:sldId id="352" r:id="rId9"/>
    <p:sldId id="389" r:id="rId10"/>
    <p:sldId id="403" r:id="rId11"/>
    <p:sldId id="390" r:id="rId12"/>
    <p:sldId id="391" r:id="rId13"/>
    <p:sldId id="392" r:id="rId14"/>
    <p:sldId id="393" r:id="rId15"/>
    <p:sldId id="394" r:id="rId16"/>
    <p:sldId id="396" r:id="rId17"/>
    <p:sldId id="395" r:id="rId18"/>
    <p:sldId id="397" r:id="rId19"/>
    <p:sldId id="38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>
        <p:scale>
          <a:sx n="120" d="100"/>
          <a:sy n="120" d="100"/>
        </p:scale>
        <p:origin x="1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1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7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14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8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3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3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2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6: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III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E87F5D5-5043-A042-A5A4-D29131EA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411"/>
            <a:ext cx="6421821" cy="2366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 descr="Diagram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6B582B-C2C0-6C4F-8B34-51AA3324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55" y="2571252"/>
            <a:ext cx="5885793" cy="202029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BCDB7-4BA9-6A43-B8B2-55C434CF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" y="1169551"/>
            <a:ext cx="5549462" cy="18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4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95AAD-4C55-5346-9CCF-0DF8900EF0C2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</p:spTree>
    <p:extLst>
      <p:ext uri="{BB962C8B-B14F-4D97-AF65-F5344CB8AC3E}">
        <p14:creationId xmlns:p14="http://schemas.microsoft.com/office/powerpoint/2010/main" val="239146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B47391-2D21-4245-B198-860CD52E2040}"/>
              </a:ext>
            </a:extLst>
          </p:cNvPr>
          <p:cNvSpPr txBox="1"/>
          <p:nvPr/>
        </p:nvSpPr>
        <p:spPr>
          <a:xfrm>
            <a:off x="-1240975" y="5030077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base of deflected lithosphere:</a:t>
            </a:r>
          </a:p>
        </p:txBody>
      </p:sp>
      <p:pic>
        <p:nvPicPr>
          <p:cNvPr id="17" name="Picture 16" descr="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387E34DB-A7F0-E744-9EF2-F61FA65F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72" y="4870914"/>
            <a:ext cx="2648857" cy="6447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AA26FF-9749-554B-8F3A-0C335E662208}"/>
              </a:ext>
            </a:extLst>
          </p:cNvPr>
          <p:cNvSpPr txBox="1"/>
          <p:nvPr/>
        </p:nvSpPr>
        <p:spPr>
          <a:xfrm>
            <a:off x="-1235533" y="5459823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same depth of undeflected lith.: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3AF6108-8B17-4F43-BBF6-1364C49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0" y="5447271"/>
            <a:ext cx="2463799" cy="379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2559A-6C2B-9947-A7B2-AE1D0FFADF3F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3FEC3-237E-D14D-A203-2A2D551D70C6}"/>
              </a:ext>
            </a:extLst>
          </p:cNvPr>
          <p:cNvCxnSpPr/>
          <p:nvPr/>
        </p:nvCxnSpPr>
        <p:spPr>
          <a:xfrm>
            <a:off x="2858814" y="4443252"/>
            <a:ext cx="3201909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826814-B851-774F-AC1E-EDBD6B047822}"/>
              </a:ext>
            </a:extLst>
          </p:cNvPr>
          <p:cNvSpPr txBox="1"/>
          <p:nvPr/>
        </p:nvSpPr>
        <p:spPr>
          <a:xfrm>
            <a:off x="2922145" y="4264606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(because not in isostatic equilibrium)</a:t>
            </a:r>
          </a:p>
        </p:txBody>
      </p:sp>
    </p:spTree>
    <p:extLst>
      <p:ext uri="{BB962C8B-B14F-4D97-AF65-F5344CB8AC3E}">
        <p14:creationId xmlns:p14="http://schemas.microsoft.com/office/powerpoint/2010/main" val="65534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940A1-A83F-354E-AF6F-52F27BFC9FE7}"/>
              </a:ext>
            </a:extLst>
          </p:cNvPr>
          <p:cNvSpPr txBox="1"/>
          <p:nvPr/>
        </p:nvSpPr>
        <p:spPr>
          <a:xfrm>
            <a:off x="304797" y="4588619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addition to the load (</a:t>
            </a:r>
            <a:r>
              <a:rPr lang="en-US" sz="17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q</a:t>
            </a:r>
            <a:r>
              <a:rPr lang="en-US" sz="1700" i="1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700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there is a force associated with the in-fill of water: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47391-2D21-4245-B198-860CD52E2040}"/>
              </a:ext>
            </a:extLst>
          </p:cNvPr>
          <p:cNvSpPr txBox="1"/>
          <p:nvPr/>
        </p:nvSpPr>
        <p:spPr>
          <a:xfrm>
            <a:off x="-1240975" y="5030077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base of deflected lithosphere:</a:t>
            </a:r>
          </a:p>
        </p:txBody>
      </p:sp>
      <p:pic>
        <p:nvPicPr>
          <p:cNvPr id="17" name="Picture 16" descr="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387E34DB-A7F0-E744-9EF2-F61FA65F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72" y="4870914"/>
            <a:ext cx="2648857" cy="6447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AA26FF-9749-554B-8F3A-0C335E662208}"/>
              </a:ext>
            </a:extLst>
          </p:cNvPr>
          <p:cNvSpPr txBox="1"/>
          <p:nvPr/>
        </p:nvSpPr>
        <p:spPr>
          <a:xfrm>
            <a:off x="-1235533" y="5459823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Hydrostatic force at same depth of undeflected lith.: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3AF6108-8B17-4F43-BBF6-1364C49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0" y="5447271"/>
            <a:ext cx="2463799" cy="37904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0BB7BDD9-94E4-9440-96BD-1D107BB0E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6205804"/>
            <a:ext cx="4189187" cy="620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ACBF71-DF9B-AD42-A24A-6709961C1F6E}"/>
              </a:ext>
            </a:extLst>
          </p:cNvPr>
          <p:cNvSpPr txBox="1"/>
          <p:nvPr/>
        </p:nvSpPr>
        <p:spPr>
          <a:xfrm>
            <a:off x="152398" y="5860641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Net (upwards directed) hydrostatic force: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437C7-D83E-214C-82DB-E107BB026BD5}"/>
              </a:ext>
            </a:extLst>
          </p:cNvPr>
          <p:cNvCxnSpPr/>
          <p:nvPr/>
        </p:nvCxnSpPr>
        <p:spPr>
          <a:xfrm>
            <a:off x="2858814" y="4443252"/>
            <a:ext cx="3201909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D6D621-D0D5-6B4E-ADC7-94A7180E75A4}"/>
              </a:ext>
            </a:extLst>
          </p:cNvPr>
          <p:cNvSpPr txBox="1"/>
          <p:nvPr/>
        </p:nvSpPr>
        <p:spPr>
          <a:xfrm>
            <a:off x="2922145" y="4264606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(because not in isostatic equilibrium)</a:t>
            </a:r>
          </a:p>
        </p:txBody>
      </p:sp>
    </p:spTree>
    <p:extLst>
      <p:ext uri="{BB962C8B-B14F-4D97-AF65-F5344CB8AC3E}">
        <p14:creationId xmlns:p14="http://schemas.microsoft.com/office/powerpoint/2010/main" val="262488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00B1D-B48B-064A-A4FD-E57A912F6CF8}"/>
              </a:ext>
            </a:extLst>
          </p:cNvPr>
          <p:cNvSpPr txBox="1"/>
          <p:nvPr/>
        </p:nvSpPr>
        <p:spPr>
          <a:xfrm>
            <a:off x="304797" y="4697476"/>
            <a:ext cx="8229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(upwards directed) hydrostatic force tends to restore the lithosphere to its original position. Net force per unit area: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EE1043-46F3-CC41-B68E-C973CD63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08" y="5375042"/>
            <a:ext cx="2626984" cy="4630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7D9683-DF15-F844-A4DF-8280A386EB45}"/>
              </a:ext>
            </a:extLst>
          </p:cNvPr>
          <p:cNvCxnSpPr>
            <a:cxnSpLocks/>
          </p:cNvCxnSpPr>
          <p:nvPr/>
        </p:nvCxnSpPr>
        <p:spPr>
          <a:xfrm flipV="1">
            <a:off x="4357035" y="4443954"/>
            <a:ext cx="0" cy="3275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DA723-1E07-7D4C-9220-4FEF0F837A36}"/>
              </a:ext>
            </a:extLst>
          </p:cNvPr>
          <p:cNvCxnSpPr/>
          <p:nvPr/>
        </p:nvCxnSpPr>
        <p:spPr>
          <a:xfrm>
            <a:off x="2858814" y="4443252"/>
            <a:ext cx="3201909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2DB681-1E94-B54F-8B20-4DA1BBA175E6}"/>
              </a:ext>
            </a:extLst>
          </p:cNvPr>
          <p:cNvSpPr txBox="1"/>
          <p:nvPr/>
        </p:nvSpPr>
        <p:spPr>
          <a:xfrm>
            <a:off x="2922145" y="4264606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(because not in isostatic equilibrium)</a:t>
            </a:r>
          </a:p>
        </p:txBody>
      </p:sp>
    </p:spTree>
    <p:extLst>
      <p:ext uri="{BB962C8B-B14F-4D97-AF65-F5344CB8AC3E}">
        <p14:creationId xmlns:p14="http://schemas.microsoft.com/office/powerpoint/2010/main" val="282358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0AFB7B-A7C4-4640-A269-B978B030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74" y="1251427"/>
            <a:ext cx="3282249" cy="330998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00B1D-B48B-064A-A4FD-E57A912F6CF8}"/>
              </a:ext>
            </a:extLst>
          </p:cNvPr>
          <p:cNvSpPr txBox="1"/>
          <p:nvPr/>
        </p:nvSpPr>
        <p:spPr>
          <a:xfrm>
            <a:off x="304797" y="4697476"/>
            <a:ext cx="8229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(upwards directed) hydrostatic force tends to restore the lithosphere to its original position. Net force per unit area: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EE1043-46F3-CC41-B68E-C973CD63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08" y="5375042"/>
            <a:ext cx="2626984" cy="463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55B857-F1C7-3A41-8835-8D49B1A99AD9}"/>
              </a:ext>
            </a:extLst>
          </p:cNvPr>
          <p:cNvSpPr txBox="1"/>
          <p:nvPr/>
        </p:nvSpPr>
        <p:spPr>
          <a:xfrm>
            <a:off x="-2960916" y="5838104"/>
            <a:ext cx="82296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So: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5635679-A918-D44A-AE9D-B4807B51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337" y="5916718"/>
            <a:ext cx="3878035" cy="63472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5CBCCD6-0382-B44E-A092-BF58F37E9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41" y="5991283"/>
            <a:ext cx="2232459" cy="59282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35A57E2-CF43-8C43-AFC0-ECED200A5CB9}"/>
              </a:ext>
            </a:extLst>
          </p:cNvPr>
          <p:cNvSpPr/>
          <p:nvPr/>
        </p:nvSpPr>
        <p:spPr>
          <a:xfrm>
            <a:off x="3897086" y="6159389"/>
            <a:ext cx="718457" cy="2414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C19DA1-2E1D-534F-9AF0-87B8E7DE783C}"/>
              </a:ext>
            </a:extLst>
          </p:cNvPr>
          <p:cNvCxnSpPr>
            <a:cxnSpLocks/>
          </p:cNvCxnSpPr>
          <p:nvPr/>
        </p:nvCxnSpPr>
        <p:spPr>
          <a:xfrm flipV="1">
            <a:off x="4357035" y="4443954"/>
            <a:ext cx="0" cy="3275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384B9-D011-1644-AB35-728E779741C5}"/>
              </a:ext>
            </a:extLst>
          </p:cNvPr>
          <p:cNvCxnSpPr/>
          <p:nvPr/>
        </p:nvCxnSpPr>
        <p:spPr>
          <a:xfrm>
            <a:off x="2858814" y="4443252"/>
            <a:ext cx="3201909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536A1-5A91-814D-B480-6C93E7EE0943}"/>
              </a:ext>
            </a:extLst>
          </p:cNvPr>
          <p:cNvSpPr txBox="1"/>
          <p:nvPr/>
        </p:nvSpPr>
        <p:spPr>
          <a:xfrm>
            <a:off x="2922145" y="4264606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(because not in isostatic equilibrium)</a:t>
            </a:r>
          </a:p>
        </p:txBody>
      </p:sp>
    </p:spTree>
    <p:extLst>
      <p:ext uri="{BB962C8B-B14F-4D97-AF65-F5344CB8AC3E}">
        <p14:creationId xmlns:p14="http://schemas.microsoft.com/office/powerpoint/2010/main" val="134933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BB52E-963C-3F41-BF46-E1CD25E813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951"/>
            <a:ext cx="8386909" cy="37275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88310-DBC6-144F-807F-995A1B19E769}"/>
              </a:ext>
            </a:extLst>
          </p:cNvPr>
          <p:cNvSpPr txBox="1"/>
          <p:nvPr/>
        </p:nvSpPr>
        <p:spPr>
          <a:xfrm>
            <a:off x="-2754086" y="2197998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Aleutian trench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8A98D64-60C6-9D47-BA95-896C5DC3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602" y="5522326"/>
            <a:ext cx="3878035" cy="6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BB23A67-18ED-1E46-A70D-EF523166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5" y="1344534"/>
            <a:ext cx="5804807" cy="154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2951A3D-2A92-914C-819D-9DAB23EDA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6" y="5023743"/>
            <a:ext cx="5321744" cy="1362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C91868-F7B8-FF46-AFE5-4F7ECB5EB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8" y="2940793"/>
            <a:ext cx="5804807" cy="1739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49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make applicable to Earth?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380B-A8DC-FB47-8C1B-12625F31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76" y="1542582"/>
            <a:ext cx="6937047" cy="4680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1E1FE-CA16-624E-8951-BCBB53AA1208}"/>
              </a:ext>
            </a:extLst>
          </p:cNvPr>
          <p:cNvSpPr txBox="1"/>
          <p:nvPr/>
        </p:nvSpPr>
        <p:spPr>
          <a:xfrm>
            <a:off x="2007100" y="511536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Wessel, 1996</a:t>
            </a:r>
          </a:p>
        </p:txBody>
      </p:sp>
    </p:spTree>
    <p:extLst>
      <p:ext uri="{BB962C8B-B14F-4D97-AF65-F5344CB8AC3E}">
        <p14:creationId xmlns:p14="http://schemas.microsoft.com/office/powerpoint/2010/main" val="27602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General equation for elastic plate flexure: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Expression (last class)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Assumptions (last class)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 solutions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Modification for Earth lithosphere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 applications include: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Subducting plates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Ocean islands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Folded strata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all cases, can estimate the load, measure displacement, solve for plate properties.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First, two points relating to the homework: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8F6DB5-C49F-CF44-B603-AC5B977E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35" y="1262317"/>
            <a:ext cx="5142186" cy="3637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19276-0315-3A41-A38F-D3DFE2AC5E42}"/>
              </a:ext>
            </a:extLst>
          </p:cNvPr>
          <p:cNvSpPr txBox="1"/>
          <p:nvPr/>
        </p:nvSpPr>
        <p:spPr>
          <a:xfrm>
            <a:off x="78828" y="538609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1) Viscous shear zones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F7BFF1-ACE2-C348-815E-46D6C2E84D6C}"/>
              </a:ext>
            </a:extLst>
          </p:cNvPr>
          <p:cNvSpPr/>
          <p:nvPr/>
        </p:nvSpPr>
        <p:spPr>
          <a:xfrm>
            <a:off x="5496910" y="4645572"/>
            <a:ext cx="1744718" cy="28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BDE25-8FB5-9D40-AEFD-202C4614B7CF}"/>
              </a:ext>
            </a:extLst>
          </p:cNvPr>
          <p:cNvSpPr txBox="1"/>
          <p:nvPr/>
        </p:nvSpPr>
        <p:spPr>
          <a:xfrm rot="18834705">
            <a:off x="4972350" y="2543994"/>
            <a:ext cx="4908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Whitney Behr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CC50A-2B24-5846-9CC5-36F0066D0ABD}"/>
              </a:ext>
            </a:extLst>
          </p:cNvPr>
          <p:cNvSpPr txBox="1"/>
          <p:nvPr/>
        </p:nvSpPr>
        <p:spPr>
          <a:xfrm>
            <a:off x="546538" y="4759002"/>
            <a:ext cx="805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While the lithosphere deforms elastically and brittle-y in the outermost layer (upper crust), the lower layers of the lithosphere can,  and certainly does, deform viscously. </a:t>
            </a:r>
          </a:p>
        </p:txBody>
      </p:sp>
    </p:spTree>
    <p:extLst>
      <p:ext uri="{BB962C8B-B14F-4D97-AF65-F5344CB8AC3E}">
        <p14:creationId xmlns:p14="http://schemas.microsoft.com/office/powerpoint/2010/main" val="82207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First, two points relating to the homework: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8F6DB5-C49F-CF44-B603-AC5B977E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35" y="1262317"/>
            <a:ext cx="5142186" cy="3637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19276-0315-3A41-A38F-D3DFE2AC5E42}"/>
              </a:ext>
            </a:extLst>
          </p:cNvPr>
          <p:cNvSpPr txBox="1"/>
          <p:nvPr/>
        </p:nvSpPr>
        <p:spPr>
          <a:xfrm>
            <a:off x="78828" y="538609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1) Viscous shear zones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3168-CB37-8A45-92A5-8F1AF331108E}"/>
              </a:ext>
            </a:extLst>
          </p:cNvPr>
          <p:cNvSpPr txBox="1"/>
          <p:nvPr/>
        </p:nvSpPr>
        <p:spPr>
          <a:xfrm>
            <a:off x="441435" y="6082242"/>
            <a:ext cx="80509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At depth, </a:t>
            </a:r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large faults </a:t>
            </a:r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transition to </a:t>
            </a:r>
            <a:r>
              <a:rPr lang="en-US" sz="23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shear zones</a:t>
            </a:r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F7BFF1-ACE2-C348-815E-46D6C2E84D6C}"/>
              </a:ext>
            </a:extLst>
          </p:cNvPr>
          <p:cNvSpPr/>
          <p:nvPr/>
        </p:nvSpPr>
        <p:spPr>
          <a:xfrm>
            <a:off x="5496910" y="4645572"/>
            <a:ext cx="1744718" cy="28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BDE25-8FB5-9D40-AEFD-202C4614B7CF}"/>
              </a:ext>
            </a:extLst>
          </p:cNvPr>
          <p:cNvSpPr txBox="1"/>
          <p:nvPr/>
        </p:nvSpPr>
        <p:spPr>
          <a:xfrm rot="18834705">
            <a:off x="4972350" y="2543994"/>
            <a:ext cx="4908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Whitney Behr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CC50A-2B24-5846-9CC5-36F0066D0ABD}"/>
              </a:ext>
            </a:extLst>
          </p:cNvPr>
          <p:cNvSpPr txBox="1"/>
          <p:nvPr/>
        </p:nvSpPr>
        <p:spPr>
          <a:xfrm>
            <a:off x="546538" y="4759002"/>
            <a:ext cx="805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While the lithosphere deforms elastically and brittle-y in the outermost layer (upper crust), the lower layers of the lithosphere can,  and certainly does, deform viscously. </a:t>
            </a:r>
          </a:p>
        </p:txBody>
      </p:sp>
    </p:spTree>
    <p:extLst>
      <p:ext uri="{BB962C8B-B14F-4D97-AF65-F5344CB8AC3E}">
        <p14:creationId xmlns:p14="http://schemas.microsoft.com/office/powerpoint/2010/main" val="273752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First, two points relating to the homework: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19276-0315-3A41-A38F-D3DFE2AC5E42}"/>
              </a:ext>
            </a:extLst>
          </p:cNvPr>
          <p:cNvSpPr txBox="1"/>
          <p:nvPr/>
        </p:nvSpPr>
        <p:spPr>
          <a:xfrm>
            <a:off x="78828" y="538609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1) Viscous shear zones</a:t>
            </a:r>
          </a:p>
        </p:txBody>
      </p:sp>
      <p:pic>
        <p:nvPicPr>
          <p:cNvPr id="12" name="Picture 11" descr="Diagram, map&#10;&#10;Description automatically generated">
            <a:extLst>
              <a:ext uri="{FF2B5EF4-FFF2-40B4-BE49-F238E27FC236}">
                <a16:creationId xmlns:a16="http://schemas.microsoft.com/office/drawing/2014/main" id="{D4531215-D3AD-C343-9FBA-12C506EF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62" y="1164687"/>
            <a:ext cx="5692072" cy="556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9A299A-AE39-8444-A4A1-2B15DE2E3617}"/>
              </a:ext>
            </a:extLst>
          </p:cNvPr>
          <p:cNvSpPr txBox="1"/>
          <p:nvPr/>
        </p:nvSpPr>
        <p:spPr>
          <a:xfrm>
            <a:off x="7328698" y="6011614"/>
            <a:ext cx="1555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Barbot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2020, Nat. Comms. </a:t>
            </a:r>
          </a:p>
        </p:txBody>
      </p:sp>
    </p:spTree>
    <p:extLst>
      <p:ext uri="{BB962C8B-B14F-4D97-AF65-F5344CB8AC3E}">
        <p14:creationId xmlns:p14="http://schemas.microsoft.com/office/powerpoint/2010/main" val="255008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110" y="4516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Strain Rate Model">
            <a:extLst>
              <a:ext uri="{FF2B5EF4-FFF2-40B4-BE49-F238E27FC236}">
                <a16:creationId xmlns:a16="http://schemas.microsoft.com/office/drawing/2014/main" id="{D6D384AC-8BAC-3644-A769-7510ABD1A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110" y="4516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5C126-729C-7D40-8BF6-C5849D94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88" y="1365553"/>
            <a:ext cx="6095124" cy="496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A27C5E-E075-7B41-87E9-A781E05AD4F5}"/>
              </a:ext>
            </a:extLst>
          </p:cNvPr>
          <p:cNvSpPr txBox="1"/>
          <p:nvPr/>
        </p:nvSpPr>
        <p:spPr>
          <a:xfrm>
            <a:off x="5605517" y="4545721"/>
            <a:ext cx="15555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Byerlee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1978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C7FDA-75ED-884F-BCCB-6A4C4361279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First, two points relating to the homework: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B5DF3-C7B7-B645-B3FA-BD046827F847}"/>
              </a:ext>
            </a:extLst>
          </p:cNvPr>
          <p:cNvSpPr txBox="1"/>
          <p:nvPr/>
        </p:nvSpPr>
        <p:spPr>
          <a:xfrm>
            <a:off x="78828" y="538609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2)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Byerlee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faulting</a:t>
            </a:r>
          </a:p>
        </p:txBody>
      </p:sp>
    </p:spTree>
    <p:extLst>
      <p:ext uri="{BB962C8B-B14F-4D97-AF65-F5344CB8AC3E}">
        <p14:creationId xmlns:p14="http://schemas.microsoft.com/office/powerpoint/2010/main" val="3438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110" y="4516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Strain Rate Model">
            <a:extLst>
              <a:ext uri="{FF2B5EF4-FFF2-40B4-BE49-F238E27FC236}">
                <a16:creationId xmlns:a16="http://schemas.microsoft.com/office/drawing/2014/main" id="{D6D384AC-8BAC-3644-A769-7510ABD1A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0110" y="4516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06544647-BF86-5947-8620-BB0ECC57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21" y="2413751"/>
            <a:ext cx="5106275" cy="124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5C126-729C-7D40-8BF6-C5849D94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69" y="1802022"/>
            <a:ext cx="3564758" cy="2905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7D0FD-9FCF-AF45-AEF4-6B042D100154}"/>
              </a:ext>
            </a:extLst>
          </p:cNvPr>
          <p:cNvSpPr txBox="1"/>
          <p:nvPr/>
        </p:nvSpPr>
        <p:spPr>
          <a:xfrm>
            <a:off x="388881" y="1959571"/>
            <a:ext cx="8292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Frictional sliding on fault planes 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46F645-A563-7142-AE62-EEEB83AB7BB6}"/>
                  </a:ext>
                </a:extLst>
              </p:cNvPr>
              <p:cNvSpPr txBox="1"/>
              <p:nvPr/>
            </p:nvSpPr>
            <p:spPr>
              <a:xfrm>
                <a:off x="388880" y="3820938"/>
                <a:ext cx="82926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Stresses in MPa</a:t>
                </a: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Minimal variation with rock type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7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coefficient of friction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7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 = Cohesion or Cohesive strength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46F645-A563-7142-AE62-EEEB83AB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0" y="3820938"/>
                <a:ext cx="8292663" cy="1785104"/>
              </a:xfrm>
              <a:prstGeom prst="rect">
                <a:avLst/>
              </a:prstGeom>
              <a:blipFill>
                <a:blip r:embed="rId5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9EC43C-07ED-9C4C-B6EA-572B07A2DF7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First, two points relating to the homework: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D98E8-D8EA-A34F-A7C7-96C509499C7C}"/>
              </a:ext>
            </a:extLst>
          </p:cNvPr>
          <p:cNvSpPr txBox="1"/>
          <p:nvPr/>
        </p:nvSpPr>
        <p:spPr>
          <a:xfrm>
            <a:off x="78828" y="538609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2)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Byerlee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faulting</a:t>
            </a:r>
          </a:p>
        </p:txBody>
      </p:sp>
    </p:spTree>
    <p:extLst>
      <p:ext uri="{BB962C8B-B14F-4D97-AF65-F5344CB8AC3E}">
        <p14:creationId xmlns:p14="http://schemas.microsoft.com/office/powerpoint/2010/main" val="377697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4" y="1242188"/>
            <a:ext cx="8694472" cy="2815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C16C9E-EDEA-9043-8217-DC792CEFFC6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 to the program: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C9143F8-CB6E-E244-823F-F70216473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69" y="4541384"/>
            <a:ext cx="4933238" cy="13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2374024" y="6010199"/>
            <a:ext cx="4700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Some solutions for idealized plate flexure scenarios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E87F5D5-5043-A042-A5A4-D29131EA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411"/>
            <a:ext cx="6421821" cy="2366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Idealized examples</a:t>
            </a:r>
          </a:p>
        </p:txBody>
      </p:sp>
      <p:pic>
        <p:nvPicPr>
          <p:cNvPr id="7" name="Picture 6" descr="Diagram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6B582B-C2C0-6C4F-8B34-51AA3324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55" y="2571252"/>
            <a:ext cx="5885793" cy="202029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8BCDB7-4BA9-6A43-B8B2-55C434CF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" y="1169551"/>
            <a:ext cx="5549462" cy="18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1484</TotalTime>
  <Words>546</Words>
  <Application>Microsoft Macintosh PowerPoint</Application>
  <PresentationFormat>On-screen Show (4:3)</PresentationFormat>
  <Paragraphs>100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50</cp:revision>
  <dcterms:created xsi:type="dcterms:W3CDTF">2021-07-09T17:19:50Z</dcterms:created>
  <dcterms:modified xsi:type="dcterms:W3CDTF">2021-12-30T19:23:22Z</dcterms:modified>
</cp:coreProperties>
</file>